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5"/>
  </p:notesMasterIdLst>
  <p:sldIdLst>
    <p:sldId id="791" r:id="rId2"/>
    <p:sldId id="1065" r:id="rId3"/>
    <p:sldId id="888" r:id="rId4"/>
    <p:sldId id="890" r:id="rId5"/>
    <p:sldId id="891" r:id="rId6"/>
    <p:sldId id="892" r:id="rId7"/>
    <p:sldId id="893" r:id="rId8"/>
    <p:sldId id="894" r:id="rId9"/>
    <p:sldId id="895" r:id="rId10"/>
    <p:sldId id="896" r:id="rId11"/>
    <p:sldId id="897" r:id="rId12"/>
    <p:sldId id="900" r:id="rId13"/>
    <p:sldId id="901" r:id="rId1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431" autoAdjust="0"/>
    <p:restoredTop sz="81081" autoAdjust="0"/>
  </p:normalViewPr>
  <p:slideViewPr>
    <p:cSldViewPr snapToGrid="0" showGuides="1">
      <p:cViewPr varScale="1">
        <p:scale>
          <a:sx n="114" d="100"/>
          <a:sy n="114" d="100"/>
        </p:scale>
        <p:origin x="2136" y="9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3/9/2025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ruteo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ruteo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5.3.2.5 – Saturación con LSP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6347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5.3.2.6 – Armado de la base de datos del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4743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5.3.3.1 – ¿Por qué utilizar protocolos de estado del enlace?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7360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741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5.1.1.4 – Protocolos de ruteo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6462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5.3.1.1 – Protocolos SPF (primero la ruta más corta)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122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5.3.1.2 – Algoritmo de Dijkstra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9686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5.3.1.3 – Ejemplo de SPF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793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5.3.2.1 – Proceso de ruteo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969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5.3.2.2 – Enlace y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70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5.3.2.3 – Saludo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5812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5.3.2.4 – Armado del paquete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8600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‹#›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1055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2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estado del enlace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6704" y="1261901"/>
            <a:ext cx="3536419" cy="148129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cuarto paso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rgbClr val="FF0000"/>
                </a:solidFill>
              </a:rPr>
              <a:t>cada ruteador satura con LSP a todos los vecinos.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Saturación con LSP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94667B8-78C8-44B4-BDB8-C3D139FE7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397" y="969313"/>
            <a:ext cx="5032747" cy="32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9100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8016" y="798944"/>
            <a:ext cx="9055983" cy="1465052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paso final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rgbClr val="FF0000"/>
                </a:solidFill>
              </a:rPr>
              <a:t>cada ruteador utiliza la base de datos para construir un mapa completo de la topología y calcula la mejor ruta para cada red de destino. 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 la base de datos del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F076B39-0747-417D-A98E-FA923DFF3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724" y="1439684"/>
            <a:ext cx="5304789" cy="345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996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ruteo de estado del enlace</a:t>
            </a:r>
            <a:br>
              <a:rPr dirty="0"/>
            </a:br>
            <a:r>
              <a:rPr lang="es-ES" dirty="0"/>
              <a:t>¿Por qué utilizar protocolos de estado del enlace?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571E9D9F-D8E7-43E6-BE3B-695528F78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2" y="966243"/>
            <a:ext cx="9024500" cy="298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6879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2427" y="994655"/>
            <a:ext cx="3959904" cy="3382473"/>
          </a:xfrm>
        </p:spPr>
        <p:txBody>
          <a:bodyPr/>
          <a:lstStyle/>
          <a:p>
            <a:pPr marL="0" indent="-46037">
              <a:lnSpc>
                <a:spcPct val="95000"/>
              </a:lnSpc>
              <a:buNone/>
            </a:pPr>
            <a:r>
              <a:rPr lang="es-ES" sz="1300" b="1" dirty="0"/>
              <a:t>Desventajas: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Requieren </a:t>
            </a:r>
            <a:r>
              <a:rPr lang="es-ES" sz="1300" b="1" dirty="0">
                <a:solidFill>
                  <a:srgbClr val="FF0000"/>
                </a:solidFill>
              </a:rPr>
              <a:t>memoria adicional</a:t>
            </a:r>
            <a:r>
              <a:rPr lang="es-ES" sz="1300" dirty="0"/>
              <a:t>.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Requieren </a:t>
            </a:r>
            <a:r>
              <a:rPr lang="es-ES" sz="1300" b="1" dirty="0">
                <a:solidFill>
                  <a:srgbClr val="FF0000"/>
                </a:solidFill>
              </a:rPr>
              <a:t>más procesamiento de la CPU</a:t>
            </a:r>
            <a:r>
              <a:rPr lang="es-ES" sz="1300" dirty="0"/>
              <a:t>.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Requisitos de </a:t>
            </a:r>
            <a:r>
              <a:rPr lang="es-ES" sz="1300" b="1" dirty="0">
                <a:solidFill>
                  <a:srgbClr val="FF0000"/>
                </a:solidFill>
              </a:rPr>
              <a:t>ancho de banda</a:t>
            </a:r>
            <a:r>
              <a:rPr lang="es-ES" sz="1300" dirty="0"/>
              <a:t>: la saturación de paquetes de estado del enlace puede ejercer un impacto negativo en el ancho de banda.</a:t>
            </a:r>
          </a:p>
          <a:p>
            <a:pPr marL="0" lvl="1" indent="0">
              <a:lnSpc>
                <a:spcPct val="95000"/>
              </a:lnSpc>
              <a:buNone/>
            </a:pPr>
            <a:r>
              <a:rPr lang="es-ES" sz="1200" b="1" dirty="0"/>
              <a:t>Beneficios:</a:t>
            </a:r>
          </a:p>
          <a:p>
            <a:pPr marL="179388" lvl="1" indent="-179388">
              <a:lnSpc>
                <a:spcPct val="95000"/>
              </a:lnSpc>
            </a:pPr>
            <a:r>
              <a:rPr lang="es-ES" sz="1200" dirty="0"/>
              <a:t>La utilización de áreas múltiples puede reducir el tamaño de las bases de datos de estado del enlace.</a:t>
            </a:r>
          </a:p>
          <a:p>
            <a:pPr marL="171450" lvl="1" indent="-171450">
              <a:lnSpc>
                <a:spcPct val="95000"/>
              </a:lnSpc>
            </a:pPr>
            <a:r>
              <a:rPr lang="es-ES" sz="1200" dirty="0"/>
              <a:t>Las áreas múltiples pueden limitar el grado de envío masivo de la información de estado del enlace y enviar los LSP solo aquellos ruteadores que lo necesitan.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ruteo de estado del enlace</a:t>
            </a:r>
            <a:br>
              <a:rPr dirty="0"/>
            </a:br>
            <a:r>
              <a:rPr lang="es-ES" dirty="0"/>
              <a:t>Desventajas de los protocolos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F3F78430-AB10-429B-B8C4-3C49FE3A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331" y="1151438"/>
            <a:ext cx="5071669" cy="28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5715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76263" y="1325673"/>
            <a:ext cx="2838988" cy="2702304"/>
          </a:xfrm>
        </p:spPr>
        <p:txBody>
          <a:bodyPr/>
          <a:lstStyle/>
          <a:p>
            <a:r>
              <a:rPr lang="es-ES" altLang="ja-JP" sz="1200" dirty="0"/>
              <a:t>Un ruteador de </a:t>
            </a:r>
            <a:r>
              <a:rPr lang="es-ES" altLang="ja-JP" sz="1200" b="1" dirty="0">
                <a:solidFill>
                  <a:srgbClr val="FF0000"/>
                </a:solidFill>
              </a:rPr>
              <a:t>estado del enlace </a:t>
            </a:r>
            <a:br>
              <a:rPr lang="es-ES" altLang="ja-JP" sz="1200" dirty="0"/>
            </a:br>
            <a:r>
              <a:rPr lang="es-ES" altLang="ja-JP" sz="1200" dirty="0"/>
              <a:t>usa la información del estado del enlace recibida de otros ruteadores:</a:t>
            </a:r>
          </a:p>
          <a:p>
            <a:pPr lvl="1"/>
            <a:r>
              <a:rPr lang="es-ES" altLang="ja-JP" sz="1050" dirty="0"/>
              <a:t>Para crear un </a:t>
            </a:r>
            <a:r>
              <a:rPr lang="es-ES" altLang="ja-JP" sz="1050" b="1" dirty="0"/>
              <a:t>mapa de topología</a:t>
            </a:r>
            <a:r>
              <a:rPr lang="es-ES" altLang="ja-JP" sz="1050" dirty="0"/>
              <a:t>. </a:t>
            </a:r>
          </a:p>
          <a:p>
            <a:pPr lvl="1"/>
            <a:r>
              <a:rPr lang="es-ES" altLang="ja-JP" sz="1050" dirty="0"/>
              <a:t>Para seleccionar la mejor ruta para todas las redes de destino en la topología. </a:t>
            </a:r>
          </a:p>
          <a:p>
            <a:r>
              <a:rPr lang="es-ES" altLang="ja-JP" sz="1200" dirty="0"/>
              <a:t>Los protocolos de ruteo de estado del enlace </a:t>
            </a:r>
            <a:r>
              <a:rPr lang="es-ES" altLang="ja-JP" sz="1200" b="1" dirty="0"/>
              <a:t>no usan actualizaciones periódicas</a:t>
            </a:r>
            <a:r>
              <a:rPr lang="es-ES" altLang="ja-JP" sz="1200" dirty="0"/>
              <a:t>.</a:t>
            </a:r>
          </a:p>
          <a:p>
            <a:pPr lvl="1"/>
            <a:r>
              <a:rPr lang="es-ES" altLang="ja-JP" sz="1050" b="1" dirty="0"/>
              <a:t>Las actualizaciones se envían solo </a:t>
            </a:r>
            <a:r>
              <a:rPr lang="es-ES" altLang="ja-JP" sz="1050" b="1" spc="-23" dirty="0"/>
              <a:t>cuando hay un cambio en la topología.</a:t>
            </a:r>
            <a:endParaRPr lang="es-ES" altLang="ja-JP" sz="1200" b="1" dirty="0">
              <a:solidFill>
                <a:srgbClr val="00B0F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ruteo</a:t>
            </a:r>
            <a:br>
              <a:rPr dirty="0"/>
            </a:br>
            <a:r>
              <a:rPr lang="es-ES" dirty="0"/>
              <a:t>Protocolos de ruteo de estado del enlace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E2A195-0752-453D-87A1-680BE80C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875" y="1359459"/>
            <a:ext cx="3521226" cy="230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67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26794" y="951765"/>
            <a:ext cx="4109829" cy="3134387"/>
          </a:xfrm>
        </p:spPr>
        <p:txBody>
          <a:bodyPr/>
          <a:lstStyle/>
          <a:p>
            <a:r>
              <a:rPr lang="es-ES" dirty="0"/>
              <a:t>Los protocolos de ruteo de estado del enlace, también conocidos como protocolos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SPF (primero la ruta más corta)</a:t>
            </a:r>
            <a:r>
              <a:rPr lang="es-ES" dirty="0"/>
              <a:t>, se desarrollan en torno al </a:t>
            </a:r>
            <a:r>
              <a:rPr lang="es-ES" b="1" dirty="0">
                <a:solidFill>
                  <a:srgbClr val="FF0000"/>
                </a:solidFill>
              </a:rPr>
              <a:t>algoritmo SPF (primero la ruta más corta) de Edsger Dijkstra.</a:t>
            </a:r>
          </a:p>
          <a:p>
            <a:r>
              <a:rPr lang="es-ES" dirty="0"/>
              <a:t>Protocolos de ruteo de estado del enlace IPv4:</a:t>
            </a:r>
          </a:p>
          <a:p>
            <a:pPr lvl="1"/>
            <a:r>
              <a:rPr lang="es-ES" dirty="0"/>
              <a:t>Abrir primero la ruta más corta (</a:t>
            </a:r>
            <a:r>
              <a:rPr lang="es-ES" b="1" dirty="0">
                <a:solidFill>
                  <a:srgbClr val="FF0000"/>
                </a:solidFill>
              </a:rPr>
              <a:t>OSPF</a:t>
            </a:r>
            <a:r>
              <a:rPr lang="es-ES" dirty="0"/>
              <a:t>)</a:t>
            </a:r>
          </a:p>
          <a:p>
            <a:pPr lvl="1"/>
            <a:r>
              <a:rPr lang="es-ES" dirty="0"/>
              <a:t>Sistema intermedio a sistema intermedio (</a:t>
            </a:r>
            <a:r>
              <a:rPr lang="es-ES" b="1" dirty="0">
                <a:solidFill>
                  <a:srgbClr val="FF0000"/>
                </a:solidFill>
              </a:rPr>
              <a:t>IS-IS</a:t>
            </a:r>
            <a:r>
              <a:rPr lang="es-ES" dirty="0"/>
              <a:t>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Protocolos SPF (primero la ruta más corta)</a:t>
            </a:r>
          </a:p>
        </p:txBody>
      </p:sp>
      <p:pic>
        <p:nvPicPr>
          <p:cNvPr id="7" name="Picture 6" descr="Scaling Networks - Mozilla Firefox">
            <a:extLst>
              <a:ext uri="{FF2B5EF4-FFF2-40B4-BE49-F238E27FC236}">
                <a16:creationId xmlns:a16="http://schemas.microsoft.com/office/drawing/2014/main" id="{592E806A-9FA7-4621-8EF1-3008699C6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77" y="977967"/>
            <a:ext cx="4619417" cy="313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1747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78061" y="939573"/>
            <a:ext cx="3515794" cy="3221568"/>
          </a:xfrm>
        </p:spPr>
        <p:txBody>
          <a:bodyPr/>
          <a:lstStyle/>
          <a:p>
            <a:r>
              <a:rPr lang="es-ES" dirty="0"/>
              <a:t>Todos los protocolos de ruteo de estado del enlace aplican el </a:t>
            </a:r>
            <a:r>
              <a:rPr lang="es-ES" b="1" dirty="0">
                <a:solidFill>
                  <a:srgbClr val="FF0000"/>
                </a:solidFill>
              </a:rPr>
              <a:t>algoritmo de Dijkstra</a:t>
            </a:r>
            <a:r>
              <a:rPr lang="es-ES" dirty="0"/>
              <a:t>, también conocido como SPF (primero la ruta más corta), para calcular la mejor ruta:</a:t>
            </a:r>
          </a:p>
          <a:p>
            <a:pPr lvl="1"/>
            <a:r>
              <a:rPr lang="es-ES" dirty="0"/>
              <a:t>Utilizan los </a:t>
            </a:r>
            <a:r>
              <a:rPr lang="es-ES" b="1" dirty="0"/>
              <a:t>costos acumulados </a:t>
            </a:r>
            <a:r>
              <a:rPr lang="es-ES" dirty="0"/>
              <a:t>junto con cada ruta, del origen al destino. </a:t>
            </a:r>
          </a:p>
          <a:p>
            <a:pPr lvl="1"/>
            <a:r>
              <a:rPr lang="es-ES" dirty="0"/>
              <a:t>Cada ruteador determina su propio costo hacia cada destino en la topología.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Algoritmo de Dijkstra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DCF1454-3BD5-4E1E-B1C2-ED9DAED58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0" y="939573"/>
            <a:ext cx="5107558" cy="308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961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2259" y="841575"/>
            <a:ext cx="3621061" cy="1173039"/>
          </a:xfrm>
        </p:spPr>
        <p:txBody>
          <a:bodyPr/>
          <a:lstStyle/>
          <a:p>
            <a:r>
              <a:rPr lang="es-ES" dirty="0"/>
              <a:t>La tabla muestra la </a:t>
            </a:r>
            <a:r>
              <a:rPr lang="es-ES" b="1" dirty="0">
                <a:solidFill>
                  <a:srgbClr val="FF0000"/>
                </a:solidFill>
              </a:rPr>
              <a:t>ruta más corta </a:t>
            </a:r>
            <a:r>
              <a:rPr lang="es-ES" dirty="0"/>
              <a:t>y el costo acumulado para llegar a las redes de destino identificadas desde la perspectiva del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R4</a:t>
            </a:r>
            <a:r>
              <a:rPr lang="es-ES" dirty="0"/>
              <a:t>.</a:t>
            </a:r>
          </a:p>
          <a:p>
            <a:pPr lvl="1"/>
            <a:endParaRPr lang="es-ES" altLang="ja-JP" dirty="0"/>
          </a:p>
          <a:p>
            <a:pPr marL="0" indent="0">
              <a:buNone/>
            </a:pPr>
            <a:endParaRPr lang="es-ES" altLang="ja-JP" dirty="0"/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Ejemplo de SPF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8E51E3D8-296B-4DA9-97D1-F5F897DA4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20" y="798943"/>
            <a:ext cx="5209538" cy="344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764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Proceso de ruteo de estado del enlace</a:t>
            </a:r>
          </a:p>
        </p:txBody>
      </p:sp>
      <p:pic>
        <p:nvPicPr>
          <p:cNvPr id="2" name="Picture 2" descr="Scaling Networks - Mozilla Firefox">
            <a:extLst>
              <a:ext uri="{FF2B5EF4-FFF2-40B4-BE49-F238E27FC236}">
                <a16:creationId xmlns:a16="http://schemas.microsoft.com/office/drawing/2014/main" id="{4D65E643-F69F-A854-B754-775AD921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99" y="1108680"/>
            <a:ext cx="8517601" cy="275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4741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0" y="637302"/>
            <a:ext cx="4278610" cy="117303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primer paso </a:t>
            </a:r>
            <a:r>
              <a:rPr lang="es-ES" dirty="0"/>
              <a:t>en el proceso de ruteo de </a:t>
            </a:r>
            <a:r>
              <a:rPr lang="es-ES" spc="-30" dirty="0"/>
              <a:t>estado del enlace es que </a:t>
            </a:r>
            <a:r>
              <a:rPr lang="es-ES" b="1" spc="-3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ruteador descubra sus propias redes conectadas directamente</a:t>
            </a:r>
            <a:r>
              <a:rPr lang="es-ES" spc="-30" dirty="0"/>
              <a:t>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Enlace y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9FB97EB6-6704-40E8-87ED-4AA81FEA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20" y="1134442"/>
            <a:ext cx="4204623" cy="2796989"/>
          </a:xfrm>
          <a:prstGeom prst="rect">
            <a:avLst/>
          </a:prstGeom>
        </p:spPr>
      </p:pic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5E7F277-8DA8-4629-8441-5CD45EDA3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244" y="1810341"/>
            <a:ext cx="3346235" cy="287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3638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1" y="956380"/>
            <a:ext cx="3790494" cy="3107077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segundo paso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ruteador utilice un protocolo de saludo para detectar cualquier vecino en sus enlaces</a:t>
            </a:r>
            <a:r>
              <a:rPr lang="es-ES" dirty="0"/>
              <a:t>.</a:t>
            </a:r>
          </a:p>
          <a:p>
            <a:r>
              <a:rPr lang="es-ES" dirty="0"/>
              <a:t>Cuando dos ruteadores de estado del enlace descubren que son vecinos, forman una adyacencia. </a:t>
            </a:r>
          </a:p>
          <a:p>
            <a:r>
              <a:rPr lang="es-ES" dirty="0"/>
              <a:t>Si un ruteador deja de recibir paquetes de saludo por parte de un vecino, dicho vecino se considera inalcanzable.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Saludo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F582808-2650-4893-B86E-75619AD6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92" y="894840"/>
            <a:ext cx="4646928" cy="305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551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9083" y="1088199"/>
            <a:ext cx="4676347" cy="3605841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tercer paso </a:t>
            </a:r>
            <a:r>
              <a:rPr lang="es-ES" dirty="0"/>
              <a:t>en el proceso de ruteo de estado del enlace es que cada ruteador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cree un paquete de estado del enlace (LSP)</a:t>
            </a:r>
            <a:r>
              <a:rPr lang="es-ES" dirty="0"/>
              <a:t> que contenga información del estado del enlace de los enlaces.</a:t>
            </a:r>
          </a:p>
          <a:p>
            <a:r>
              <a:rPr lang="es-ES" dirty="0"/>
              <a:t>El LSP del R1 (en el diagrama) contiene:</a:t>
            </a:r>
          </a:p>
          <a:p>
            <a:pPr lvl="1"/>
            <a:r>
              <a:rPr lang="es-ES" sz="1200" dirty="0"/>
              <a:t>R1; Red Ethernet 10.1.0.0/16; Costo 2</a:t>
            </a:r>
          </a:p>
          <a:p>
            <a:pPr lvl="1"/>
            <a:r>
              <a:rPr lang="es-ES" sz="1200" dirty="0"/>
              <a:t>R1 -&gt; R2; Red serial punto a punto; 10.2.0.0/16; Costo 20</a:t>
            </a:r>
          </a:p>
          <a:p>
            <a:pPr lvl="1"/>
            <a:r>
              <a:rPr lang="es-ES" sz="1200" dirty="0"/>
              <a:t>R1 -&gt; R3; Red serial punto a punto; 10.3.0.0/16; Costo 5</a:t>
            </a:r>
          </a:p>
          <a:p>
            <a:pPr lvl="1"/>
            <a:r>
              <a:rPr lang="es-ES" sz="1200" dirty="0"/>
              <a:t>R1 -&gt; R4; Red serial punto a punto; 10.4.0.0/16; Costo 20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del paquete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540B26AE-0427-427F-9F61-9D60C12B1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430" y="1183654"/>
            <a:ext cx="3977508" cy="277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1843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8442</TotalTime>
  <Words>1062</Words>
  <Application>Microsoft Office PowerPoint</Application>
  <PresentationFormat>On-screen Show (16:9)</PresentationFormat>
  <Paragraphs>111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CiscoSans ExtraLight</vt:lpstr>
      <vt:lpstr>Wingdings</vt:lpstr>
      <vt:lpstr>Default Theme</vt:lpstr>
      <vt:lpstr>Ruteo dinámico de estado del enlace</vt:lpstr>
      <vt:lpstr>Tipos de protocolos de ruteo Protocolos de ruteo de estado del enlace</vt:lpstr>
      <vt:lpstr>Funcionamiento del protocolo de ruteo de estado del enlace Protocolos SPF (primero la ruta más corta)</vt:lpstr>
      <vt:lpstr>Funcionamiento del protocolo de ruteo de estado del enlace Algoritmo de Dijkstra</vt:lpstr>
      <vt:lpstr>Funcionamiento del protocolo de ruteo de estado del enlace Ejemplo de SPF</vt:lpstr>
      <vt:lpstr>Actualizaciones de estado del enlace Proceso de ruteo de estado del enlace</vt:lpstr>
      <vt:lpstr>Actualizaciones de estado del enlace Enlace y estado del enlace</vt:lpstr>
      <vt:lpstr>Actualizaciones de estados de enlace Saludo</vt:lpstr>
      <vt:lpstr>Actualizaciones de estados de enlace Armado del paquete de estado del enlace</vt:lpstr>
      <vt:lpstr>Actualizaciones de estados de enlace Saturación con LSP</vt:lpstr>
      <vt:lpstr>Actualizaciones de estados de enlace Armado de la base de datos del estado del enlace</vt:lpstr>
      <vt:lpstr>Beneficios del protocolo de ruteo de estado del enlace ¿Por qué utilizar protocolos de estado del enlace?</vt:lpstr>
      <vt:lpstr>Beneficios del protocolo de ruteo de estado del enlace Desventajas de los protocolos de estado del enlace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474</cp:revision>
  <dcterms:created xsi:type="dcterms:W3CDTF">2016-08-22T22:27:36Z</dcterms:created>
  <dcterms:modified xsi:type="dcterms:W3CDTF">2025-03-10T00:32:14Z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